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73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1" r:id="rId14"/>
    <p:sldId id="274" r:id="rId15"/>
    <p:sldId id="275" r:id="rId16"/>
    <p:sldId id="276" r:id="rId17"/>
    <p:sldId id="277" r:id="rId18"/>
    <p:sldId id="278" r:id="rId19"/>
    <p:sldId id="279" r:id="rId20"/>
    <p:sldId id="269" r:id="rId21"/>
    <p:sldId id="270" r:id="rId22"/>
    <p:sldId id="281" r:id="rId23"/>
    <p:sldId id="282" r:id="rId24"/>
    <p:sldId id="280" r:id="rId25"/>
    <p:sldId id="283" r:id="rId26"/>
    <p:sldId id="285" r:id="rId27"/>
    <p:sldId id="271" r:id="rId28"/>
    <p:sldId id="272" r:id="rId29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Roboto" panose="020B0604020202020204" charset="0"/>
      <p:regular r:id="rId35"/>
    </p:embeddedFont>
    <p:embeddedFont>
      <p:font typeface="Roboto Bold Italics" panose="020B0604020202020204" charset="0"/>
      <p:regular r:id="rId36"/>
    </p:embeddedFont>
    <p:embeddedFont>
      <p:font typeface="Roboto Condensed" panose="020B0604020202020204" charset="0"/>
      <p:regular r:id="rId37"/>
    </p:embeddedFont>
    <p:embeddedFont>
      <p:font typeface="Roboto Condensed Bold" panose="020B0604020202020204" charset="0"/>
      <p:regular r:id="rId38"/>
    </p:embeddedFont>
    <p:embeddedFont>
      <p:font typeface="Roboto Condensed Italics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mian Wojtowicz" initials="DW" lastIdx="1" clrIdx="0">
    <p:extLst>
      <p:ext uri="{19B8F6BF-5375-455C-9EA6-DF929625EA0E}">
        <p15:presenceInfo xmlns:p15="http://schemas.microsoft.com/office/powerpoint/2012/main" userId="8f7a92c77d176f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22" autoAdjust="0"/>
  </p:normalViewPr>
  <p:slideViewPr>
    <p:cSldViewPr>
      <p:cViewPr varScale="1">
        <p:scale>
          <a:sx n="72" d="100"/>
          <a:sy n="72" d="100"/>
        </p:scale>
        <p:origin x="70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04T18:22:48.014" idx="1">
    <p:pos x="11263" y="1435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B5C89-CF48-4E34-AEBA-52533F5BA9E9}" type="datetimeFigureOut">
              <a:rPr lang="en-IE" smtClean="0"/>
              <a:t>04/04/2021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AE51F-4751-4349-B2A4-E1CB4AF90BD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32649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AE51F-4751-4349-B2A4-E1CB4AF90BD4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27089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5054" t="5429" r="6003" b="542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04729" y="82808"/>
            <a:ext cx="13078543" cy="9447776"/>
            <a:chOff x="0" y="-95250"/>
            <a:chExt cx="17438057" cy="12597032"/>
          </a:xfrm>
        </p:grpSpPr>
        <p:sp>
          <p:nvSpPr>
            <p:cNvPr id="3" name="TextBox 3"/>
            <p:cNvSpPr txBox="1"/>
            <p:nvPr/>
          </p:nvSpPr>
          <p:spPr>
            <a:xfrm>
              <a:off x="0" y="2553340"/>
              <a:ext cx="17438057" cy="4062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GB" sz="6600" spc="1299" dirty="0">
                  <a:solidFill>
                    <a:srgbClr val="F2FAFF"/>
                  </a:solidFill>
                  <a:latin typeface="Roboto Condensed Bold"/>
                </a:rPr>
                <a:t>Usability Testing Suite With Facial Expression Recognition</a:t>
              </a:r>
              <a:endParaRPr lang="en-US" sz="6600" spc="1299" dirty="0">
                <a:solidFill>
                  <a:srgbClr val="F2FAFF"/>
                </a:solidFill>
                <a:latin typeface="Roboto Condensed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75133" y="8460007"/>
              <a:ext cx="15087792" cy="4041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90"/>
                </a:lnSpc>
              </a:pPr>
              <a:r>
                <a:rPr lang="en-US" sz="4200" spc="105" dirty="0">
                  <a:solidFill>
                    <a:srgbClr val="F2FAFF"/>
                  </a:solidFill>
                  <a:latin typeface="Roboto"/>
                </a:rPr>
                <a:t>Damian Wojtowicz</a:t>
              </a:r>
            </a:p>
            <a:p>
              <a:pPr algn="ctr">
                <a:lnSpc>
                  <a:spcPts val="6090"/>
                </a:lnSpc>
              </a:pPr>
              <a:r>
                <a:rPr lang="en-US" sz="4200" spc="105" dirty="0">
                  <a:solidFill>
                    <a:srgbClr val="F2FAFF"/>
                  </a:solidFill>
                  <a:latin typeface="Roboto"/>
                </a:rPr>
                <a:t>C17413722</a:t>
              </a:r>
            </a:p>
            <a:p>
              <a:pPr algn="ctr">
                <a:lnSpc>
                  <a:spcPts val="6090"/>
                </a:lnSpc>
              </a:pPr>
              <a:r>
                <a:rPr lang="en-US" sz="4200" spc="105" dirty="0">
                  <a:solidFill>
                    <a:srgbClr val="F2FAFF"/>
                  </a:solidFill>
                  <a:latin typeface="Roboto"/>
                </a:rPr>
                <a:t>DT228</a:t>
              </a:r>
            </a:p>
            <a:p>
              <a:pPr algn="ctr">
                <a:lnSpc>
                  <a:spcPts val="6090"/>
                </a:lnSpc>
              </a:pPr>
              <a:r>
                <a:rPr lang="en-US" sz="4200" spc="105" dirty="0">
                  <a:solidFill>
                    <a:srgbClr val="F2FAFF"/>
                  </a:solidFill>
                  <a:latin typeface="Roboto"/>
                </a:rPr>
                <a:t>Supervisor: Andrea Curley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75133" y="-95250"/>
              <a:ext cx="15087792" cy="882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55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1509557" y="1412571"/>
              <a:ext cx="14457395" cy="110090"/>
            </a:xfrm>
            <a:prstGeom prst="rect">
              <a:avLst/>
            </a:prstGeom>
            <a:solidFill>
              <a:srgbClr val="F2FAFF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1509557" y="7731486"/>
              <a:ext cx="14457395" cy="110090"/>
            </a:xfrm>
            <a:prstGeom prst="rect">
              <a:avLst/>
            </a:prstGeom>
            <a:solidFill>
              <a:srgbClr val="F2FAFF"/>
            </a:solidFill>
          </p:spPr>
        </p:sp>
      </p:grpSp>
      <p:sp>
        <p:nvSpPr>
          <p:cNvPr id="8" name="TextBox 4">
            <a:extLst>
              <a:ext uri="{FF2B5EF4-FFF2-40B4-BE49-F238E27FC236}">
                <a16:creationId xmlns:a16="http://schemas.microsoft.com/office/drawing/2014/main" id="{26EDEFEE-6470-4C04-8991-F7900DD5EAB8}"/>
              </a:ext>
            </a:extLst>
          </p:cNvPr>
          <p:cNvSpPr txBox="1"/>
          <p:nvPr/>
        </p:nvSpPr>
        <p:spPr>
          <a:xfrm>
            <a:off x="3313" y="82808"/>
            <a:ext cx="3124201" cy="721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90"/>
              </a:lnSpc>
            </a:pPr>
            <a:endParaRPr lang="en-US" sz="4200" spc="105" dirty="0">
              <a:solidFill>
                <a:srgbClr val="F2FAFF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9600" y="488178"/>
            <a:ext cx="11515798" cy="63190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125398" y="2741558"/>
            <a:ext cx="6162601" cy="946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244357"/>
                </a:solidFill>
                <a:latin typeface="Roboto Condensed Bold"/>
              </a:rPr>
              <a:t>FRONT-END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25398" y="4256405"/>
            <a:ext cx="6162602" cy="1583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 u="sng" dirty="0">
                <a:solidFill>
                  <a:srgbClr val="244357"/>
                </a:solidFill>
                <a:latin typeface="Roboto Condensed" panose="020B0604020202020204" charset="0"/>
                <a:ea typeface="Roboto Condensed" panose="020B0604020202020204" charset="0"/>
              </a:rPr>
              <a:t>WEB </a:t>
            </a:r>
            <a:r>
              <a:rPr lang="en-US" sz="4600" dirty="0">
                <a:solidFill>
                  <a:srgbClr val="244357"/>
                </a:solidFill>
                <a:latin typeface="Roboto Condensed" panose="020B0604020202020204" charset="0"/>
                <a:ea typeface="Roboto Condensed" panose="020B0604020202020204" charset="0"/>
              </a:rPr>
              <a:t>APPLICATION</a:t>
            </a:r>
          </a:p>
          <a:p>
            <a:pPr algn="ctr">
              <a:lnSpc>
                <a:spcPts val="6439"/>
              </a:lnSpc>
            </a:pPr>
            <a:r>
              <a:rPr lang="en-US" sz="4600" dirty="0">
                <a:solidFill>
                  <a:srgbClr val="244357"/>
                </a:solidFill>
                <a:latin typeface="Roboto Condensed" panose="020B0604020202020204" charset="0"/>
                <a:ea typeface="Roboto Condensed" panose="020B0604020202020204" charset="0"/>
              </a:rPr>
              <a:t>PROTOTYPE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3344" y="3238500"/>
            <a:ext cx="7512378" cy="47472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0" y="3238500"/>
            <a:ext cx="8327357" cy="470137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93344" y="250757"/>
            <a:ext cx="10470004" cy="3159194"/>
            <a:chOff x="0" y="218847"/>
            <a:chExt cx="13960006" cy="4212258"/>
          </a:xfrm>
        </p:grpSpPr>
        <p:sp>
          <p:nvSpPr>
            <p:cNvPr id="6" name="TextBox 6"/>
            <p:cNvSpPr txBox="1"/>
            <p:nvPr/>
          </p:nvSpPr>
          <p:spPr>
            <a:xfrm>
              <a:off x="0" y="218847"/>
              <a:ext cx="11893699" cy="3347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69"/>
                </a:lnSpc>
              </a:pPr>
              <a:endParaRPr dirty="0"/>
            </a:p>
            <a:p>
              <a:pPr algn="l">
                <a:lnSpc>
                  <a:spcPts val="6670"/>
                </a:lnSpc>
              </a:pPr>
              <a:r>
                <a:rPr lang="en-US" sz="4600" u="sng" spc="114" dirty="0">
                  <a:solidFill>
                    <a:srgbClr val="244357"/>
                  </a:solidFill>
                  <a:latin typeface="Roboto Condensed Bold"/>
                </a:rPr>
                <a:t>LOCAL</a:t>
              </a:r>
              <a:r>
                <a:rPr lang="en-US" sz="4600" spc="114" dirty="0">
                  <a:solidFill>
                    <a:srgbClr val="244357"/>
                  </a:solidFill>
                  <a:latin typeface="Roboto Condensed Bold"/>
                </a:rPr>
                <a:t> PYTHON APPLICATION PROTOTYPE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12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3059" r="73482" b="16491"/>
          <a:stretch>
            <a:fillRect/>
          </a:stretch>
        </p:blipFill>
        <p:spPr>
          <a:xfrm>
            <a:off x="13139417" y="0"/>
            <a:ext cx="5148583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15430" y="4256405"/>
            <a:ext cx="3655070" cy="3225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 dirty="0">
                <a:solidFill>
                  <a:srgbClr val="FFFFFF"/>
                </a:solidFill>
                <a:latin typeface="Roboto Condensed Bold"/>
              </a:rPr>
              <a:t>ENTITY RELATIONSHIP</a:t>
            </a:r>
          </a:p>
          <a:p>
            <a:pPr algn="ctr">
              <a:lnSpc>
                <a:spcPts val="6439"/>
              </a:lnSpc>
            </a:pPr>
            <a:r>
              <a:rPr lang="en-US" sz="4600" dirty="0">
                <a:solidFill>
                  <a:srgbClr val="FFFFFF"/>
                </a:solidFill>
                <a:latin typeface="Roboto Condensed Bold"/>
              </a:rPr>
              <a:t>DIAGRAM</a:t>
            </a:r>
          </a:p>
          <a:p>
            <a:pPr algn="ctr">
              <a:lnSpc>
                <a:spcPts val="6439"/>
              </a:lnSpc>
            </a:pPr>
            <a:r>
              <a:rPr lang="en-US" sz="4600" dirty="0">
                <a:solidFill>
                  <a:srgbClr val="FFFFFF"/>
                </a:solidFill>
                <a:latin typeface="Roboto Condensed Bold"/>
              </a:rPr>
              <a:t>(PRODUCTION)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8200" y="2741558"/>
            <a:ext cx="3632299" cy="9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dirty="0">
                <a:solidFill>
                  <a:srgbClr val="FFFFFF"/>
                </a:solidFill>
                <a:latin typeface="Roboto Condensed Bold"/>
              </a:rPr>
              <a:t>DATABASE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6210" y="92431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B01271-556A-4D7F-AD72-31AC8C6FEED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7" y="386644"/>
            <a:ext cx="12416247" cy="95137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62" r="63680" b="13480"/>
          <a:stretch>
            <a:fillRect/>
          </a:stretch>
        </p:blipFill>
        <p:spPr>
          <a:xfrm>
            <a:off x="0" y="0"/>
            <a:ext cx="63246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1562100"/>
            <a:ext cx="6324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5500" spc="577" dirty="0">
                <a:solidFill>
                  <a:srgbClr val="FFFFFF"/>
                </a:solidFill>
                <a:latin typeface="Roboto Condensed Bold"/>
              </a:rPr>
              <a:t>DEVELOPMENT</a:t>
            </a:r>
            <a:endParaRPr lang="en-US" sz="5499" spc="577" dirty="0">
              <a:solidFill>
                <a:srgbClr val="FFFFFF"/>
              </a:solidFill>
              <a:latin typeface="Roboto Condense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91273" y="9624131"/>
            <a:ext cx="1719189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Pixelast | Design and Tech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48740" y="852319"/>
            <a:ext cx="5187376" cy="9589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3200" spc="70" dirty="0">
                <a:solidFill>
                  <a:srgbClr val="244357"/>
                </a:solidFill>
                <a:latin typeface="Roboto Bold Italics"/>
              </a:rPr>
              <a:t>Operating Systems</a:t>
            </a:r>
          </a:p>
          <a:p>
            <a:pPr marL="914400" lvl="1" indent="-457200">
              <a:lnSpc>
                <a:spcPts val="406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spc="70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rPr>
              <a:t>Windows 10</a:t>
            </a:r>
          </a:p>
          <a:p>
            <a:pPr>
              <a:lnSpc>
                <a:spcPts val="4060"/>
              </a:lnSpc>
            </a:pPr>
            <a:r>
              <a:rPr lang="en-US" sz="3200" spc="70" dirty="0">
                <a:solidFill>
                  <a:srgbClr val="244357"/>
                </a:solidFill>
                <a:latin typeface="Roboto Bold Italics"/>
              </a:rPr>
              <a:t>Programming Languages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3200" spc="70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rPr>
              <a:t>Java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3200" spc="70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rPr>
              <a:t>JavaScript</a:t>
            </a:r>
          </a:p>
          <a:p>
            <a:pPr marL="914400" lvl="1" indent="-457200">
              <a:lnSpc>
                <a:spcPts val="406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spc="70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rPr>
              <a:t>Python</a:t>
            </a:r>
          </a:p>
          <a:p>
            <a:pPr>
              <a:lnSpc>
                <a:spcPts val="4060"/>
              </a:lnSpc>
            </a:pPr>
            <a:r>
              <a:rPr lang="en-US" sz="3200" spc="70" dirty="0">
                <a:solidFill>
                  <a:srgbClr val="244357"/>
                </a:solidFill>
                <a:latin typeface="Roboto Bold Italics"/>
              </a:rPr>
              <a:t>Databases</a:t>
            </a:r>
          </a:p>
          <a:p>
            <a:pPr marL="914400" lvl="1" indent="-457200">
              <a:lnSpc>
                <a:spcPts val="406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spc="70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rPr>
              <a:t>MySQL</a:t>
            </a:r>
            <a:endParaRPr lang="en-US" sz="3200" spc="70" dirty="0">
              <a:solidFill>
                <a:srgbClr val="244357"/>
              </a:solidFill>
              <a:latin typeface="Roboto"/>
            </a:endParaRPr>
          </a:p>
          <a:p>
            <a:pPr>
              <a:lnSpc>
                <a:spcPts val="4060"/>
              </a:lnSpc>
            </a:pPr>
            <a:r>
              <a:rPr lang="en-US" sz="3200" spc="70" dirty="0">
                <a:solidFill>
                  <a:srgbClr val="244357"/>
                </a:solidFill>
                <a:latin typeface="Roboto Bold Italics"/>
              </a:rPr>
              <a:t>Frameworks &amp; Libraries</a:t>
            </a:r>
          </a:p>
          <a:p>
            <a:pPr marL="914400" lvl="1" indent="-457200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/>
              </a:rPr>
              <a:t>Spring</a:t>
            </a:r>
          </a:p>
          <a:p>
            <a:pPr marL="914400" lvl="1" indent="-457200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/>
              </a:rPr>
              <a:t>React</a:t>
            </a:r>
          </a:p>
          <a:p>
            <a:pPr marL="914400" lvl="1" indent="-457200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/>
              </a:rPr>
              <a:t>JDBC</a:t>
            </a:r>
          </a:p>
          <a:p>
            <a:pPr marL="914400" lvl="1" indent="-457200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/>
              </a:rPr>
              <a:t>TensorFlow</a:t>
            </a:r>
          </a:p>
          <a:p>
            <a:pPr marL="914400" lvl="1" indent="-457200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/>
              </a:rPr>
              <a:t>Keras API</a:t>
            </a:r>
          </a:p>
          <a:p>
            <a:pPr marL="914400" lvl="1" indent="-457200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/>
              </a:rPr>
              <a:t>PyQt5</a:t>
            </a:r>
          </a:p>
          <a:p>
            <a:pPr>
              <a:lnSpc>
                <a:spcPts val="4060"/>
              </a:lnSpc>
            </a:pPr>
            <a:endParaRPr lang="en-US" sz="3200" spc="69" dirty="0">
              <a:solidFill>
                <a:srgbClr val="244357"/>
              </a:solidFill>
              <a:latin typeface="Roboto"/>
            </a:endParaRPr>
          </a:p>
          <a:p>
            <a:pPr algn="l">
              <a:lnSpc>
                <a:spcPts val="4060"/>
              </a:lnSpc>
            </a:pPr>
            <a:endParaRPr lang="en-US" sz="3200" spc="69" dirty="0">
              <a:solidFill>
                <a:srgbClr val="244357"/>
              </a:solidFill>
              <a:latin typeface="Robo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13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9A8B968E-1AF0-4F58-9B12-EC429AAA28FD}"/>
              </a:ext>
            </a:extLst>
          </p:cNvPr>
          <p:cNvSpPr txBox="1"/>
          <p:nvPr/>
        </p:nvSpPr>
        <p:spPr>
          <a:xfrm>
            <a:off x="1" y="3530879"/>
            <a:ext cx="6324600" cy="1583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 dirty="0">
                <a:solidFill>
                  <a:srgbClr val="FFFFFF"/>
                </a:solidFill>
                <a:latin typeface="Roboto Condensed Bold"/>
              </a:rPr>
              <a:t>TECHNOLOGIES</a:t>
            </a:r>
          </a:p>
          <a:p>
            <a:pPr algn="ctr">
              <a:lnSpc>
                <a:spcPts val="6439"/>
              </a:lnSpc>
            </a:pPr>
            <a:r>
              <a:rPr lang="en-US" sz="4600" dirty="0">
                <a:solidFill>
                  <a:srgbClr val="FFFFFF"/>
                </a:solidFill>
                <a:latin typeface="Roboto Condensed Bold"/>
              </a:rPr>
              <a:t>CHOSEN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2F9D2EAF-300B-4D73-BC9F-9DA0AB56737E}"/>
              </a:ext>
            </a:extLst>
          </p:cNvPr>
          <p:cNvSpPr txBox="1"/>
          <p:nvPr/>
        </p:nvSpPr>
        <p:spPr>
          <a:xfrm>
            <a:off x="13100624" y="836977"/>
            <a:ext cx="5187376" cy="5216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3200" spc="70" dirty="0">
                <a:solidFill>
                  <a:srgbClr val="244357"/>
                </a:solidFill>
                <a:latin typeface="Roboto Bold Italics"/>
              </a:rPr>
              <a:t>Tools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/>
              </a:rPr>
              <a:t>GitHub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/>
              </a:rPr>
              <a:t>Anaconda &amp; Jupyter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/>
              </a:rPr>
              <a:t>VS Code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/>
              </a:rPr>
              <a:t>Eclipse IDE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/>
              </a:rPr>
              <a:t>MySQL Workbench</a:t>
            </a:r>
          </a:p>
          <a:p>
            <a:pPr lvl="1">
              <a:lnSpc>
                <a:spcPts val="4060"/>
              </a:lnSpc>
            </a:pPr>
            <a:endParaRPr lang="en-US" sz="3200" spc="69" dirty="0">
              <a:solidFill>
                <a:srgbClr val="244357"/>
              </a:solidFill>
              <a:latin typeface="Roboto"/>
            </a:endParaRPr>
          </a:p>
          <a:p>
            <a:pPr algn="l">
              <a:lnSpc>
                <a:spcPts val="4060"/>
              </a:lnSpc>
            </a:pPr>
            <a:r>
              <a:rPr lang="en-US" sz="3200" spc="69" dirty="0">
                <a:solidFill>
                  <a:srgbClr val="244357"/>
                </a:solidFill>
                <a:latin typeface="Roboto Bold Italics" panose="020B0604020202020204" charset="0"/>
                <a:ea typeface="Roboto Bold Italics" panose="020B0604020202020204" charset="0"/>
              </a:rPr>
              <a:t>Other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rPr>
              <a:t>Vimeo</a:t>
            </a:r>
          </a:p>
          <a:p>
            <a:pPr marL="914400" lvl="1" indent="-457200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3200" spc="69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rPr>
              <a:t>Heroku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515876"/>
            <a:ext cx="13563600" cy="970024"/>
            <a:chOff x="0" y="28575"/>
            <a:chExt cx="18084801" cy="5520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8084801" cy="452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FFFFFF"/>
                  </a:solidFill>
                  <a:latin typeface="Roboto Condensed Bold"/>
                </a:rPr>
                <a:t>DEVELOPMENT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14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73D26F84-BD32-4F67-AF80-6EE050214B1B}"/>
              </a:ext>
            </a:extLst>
          </p:cNvPr>
          <p:cNvGrpSpPr/>
          <p:nvPr/>
        </p:nvGrpSpPr>
        <p:grpSpPr>
          <a:xfrm>
            <a:off x="1375710" y="2983494"/>
            <a:ext cx="10130490" cy="3369512"/>
            <a:chOff x="0" y="218847"/>
            <a:chExt cx="13960006" cy="15001061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B7F4B00-2C93-4AB2-8354-ACE5F683ABA6}"/>
                </a:ext>
              </a:extLst>
            </p:cNvPr>
            <p:cNvSpPr txBox="1"/>
            <p:nvPr/>
          </p:nvSpPr>
          <p:spPr>
            <a:xfrm>
              <a:off x="0" y="218847"/>
              <a:ext cx="8427320" cy="150010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Being New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Render/Re-rendering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Dynamic Components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Charting Library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12C08C9-7C0B-44B1-AD0C-193023AE5750}"/>
                </a:ext>
              </a:extLst>
            </p:cNvPr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B79C9114-85E6-48FE-8D7A-EEF6E16C0726}"/>
              </a:ext>
            </a:extLst>
          </p:cNvPr>
          <p:cNvSpPr txBox="1"/>
          <p:nvPr/>
        </p:nvSpPr>
        <p:spPr>
          <a:xfrm>
            <a:off x="685800" y="1961119"/>
            <a:ext cx="6162601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4600" dirty="0">
                <a:solidFill>
                  <a:srgbClr val="244357"/>
                </a:solidFill>
                <a:latin typeface="Roboto Condensed Bold"/>
              </a:rPr>
              <a:t>REACT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F749FF-D901-42A9-9735-D2D64FD7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880306"/>
            <a:ext cx="89630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7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515876"/>
            <a:ext cx="13563600" cy="970024"/>
            <a:chOff x="0" y="28575"/>
            <a:chExt cx="18084801" cy="5520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8084801" cy="452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FFFFFF"/>
                  </a:solidFill>
                  <a:latin typeface="Roboto Condensed Bold"/>
                </a:rPr>
                <a:t>DEVELOPMENT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15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73D26F84-BD32-4F67-AF80-6EE050214B1B}"/>
              </a:ext>
            </a:extLst>
          </p:cNvPr>
          <p:cNvGrpSpPr/>
          <p:nvPr/>
        </p:nvGrpSpPr>
        <p:grpSpPr>
          <a:xfrm>
            <a:off x="1375710" y="2983494"/>
            <a:ext cx="10130490" cy="4183838"/>
            <a:chOff x="0" y="218847"/>
            <a:chExt cx="13960006" cy="18626438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B7F4B00-2C93-4AB2-8354-ACE5F683ABA6}"/>
                </a:ext>
              </a:extLst>
            </p:cNvPr>
            <p:cNvSpPr txBox="1"/>
            <p:nvPr/>
          </p:nvSpPr>
          <p:spPr>
            <a:xfrm>
              <a:off x="0" y="218847"/>
              <a:ext cx="8079724" cy="186264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Broken Libraries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Vimeo API (Interactive)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Great End Result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Video Embedding (Cross-site policies)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12C08C9-7C0B-44B1-AD0C-193023AE5750}"/>
                </a:ext>
              </a:extLst>
            </p:cNvPr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C2B3F2C-1024-4920-B559-17136E51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840" y="2795097"/>
            <a:ext cx="9786758" cy="6066402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EB91AD3B-9C28-4401-B532-7E227026E823}"/>
              </a:ext>
            </a:extLst>
          </p:cNvPr>
          <p:cNvSpPr txBox="1"/>
          <p:nvPr/>
        </p:nvSpPr>
        <p:spPr>
          <a:xfrm>
            <a:off x="685800" y="1961119"/>
            <a:ext cx="6162601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4600" dirty="0">
                <a:solidFill>
                  <a:srgbClr val="244357"/>
                </a:solidFill>
                <a:latin typeface="Roboto Condensed Bold"/>
              </a:rPr>
              <a:t>VIDEO TIMELINES</a:t>
            </a:r>
          </a:p>
        </p:txBody>
      </p:sp>
    </p:spTree>
    <p:extLst>
      <p:ext uri="{BB962C8B-B14F-4D97-AF65-F5344CB8AC3E}">
        <p14:creationId xmlns:p14="http://schemas.microsoft.com/office/powerpoint/2010/main" val="871633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515876"/>
            <a:ext cx="13563600" cy="970024"/>
            <a:chOff x="0" y="28575"/>
            <a:chExt cx="18084801" cy="5520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8084801" cy="452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FFFFFF"/>
                  </a:solidFill>
                  <a:latin typeface="Roboto Condensed Bold"/>
                </a:rPr>
                <a:t>DEVELOPMENT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16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73D26F84-BD32-4F67-AF80-6EE050214B1B}"/>
              </a:ext>
            </a:extLst>
          </p:cNvPr>
          <p:cNvGrpSpPr/>
          <p:nvPr/>
        </p:nvGrpSpPr>
        <p:grpSpPr>
          <a:xfrm>
            <a:off x="1375710" y="2983494"/>
            <a:ext cx="10130490" cy="946150"/>
            <a:chOff x="0" y="218847"/>
            <a:chExt cx="13960006" cy="4212258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B7F4B00-2C93-4AB2-8354-ACE5F683ABA6}"/>
                </a:ext>
              </a:extLst>
            </p:cNvPr>
            <p:cNvSpPr txBox="1"/>
            <p:nvPr/>
          </p:nvSpPr>
          <p:spPr>
            <a:xfrm>
              <a:off x="0" y="218847"/>
              <a:ext cx="8427320" cy="33256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Frame &amp; Time Sync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12C08C9-7C0B-44B1-AD0C-193023AE5750}"/>
                </a:ext>
              </a:extLst>
            </p:cNvPr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F4A4A10-712F-4D2B-9A0C-8D485D47BEF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58" y="4202523"/>
            <a:ext cx="15008728" cy="349693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1741C72B-8EB2-4537-A605-836653B7A2E5}"/>
              </a:ext>
            </a:extLst>
          </p:cNvPr>
          <p:cNvSpPr txBox="1"/>
          <p:nvPr/>
        </p:nvSpPr>
        <p:spPr>
          <a:xfrm>
            <a:off x="685800" y="1961119"/>
            <a:ext cx="6162601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4600" dirty="0">
                <a:solidFill>
                  <a:srgbClr val="244357"/>
                </a:solidFill>
                <a:latin typeface="Roboto Condensed Bold"/>
              </a:rPr>
              <a:t>SCREEN RECORDER</a:t>
            </a:r>
          </a:p>
        </p:txBody>
      </p:sp>
    </p:spTree>
    <p:extLst>
      <p:ext uri="{BB962C8B-B14F-4D97-AF65-F5344CB8AC3E}">
        <p14:creationId xmlns:p14="http://schemas.microsoft.com/office/powerpoint/2010/main" val="4288112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515876"/>
            <a:ext cx="13563600" cy="970024"/>
            <a:chOff x="0" y="28575"/>
            <a:chExt cx="18084801" cy="5520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8084801" cy="452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FFFFFF"/>
                  </a:solidFill>
                  <a:latin typeface="Roboto Condensed Bold"/>
                </a:rPr>
                <a:t>DEVELOPMENT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17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73D26F84-BD32-4F67-AF80-6EE050214B1B}"/>
              </a:ext>
            </a:extLst>
          </p:cNvPr>
          <p:cNvGrpSpPr/>
          <p:nvPr/>
        </p:nvGrpSpPr>
        <p:grpSpPr>
          <a:xfrm>
            <a:off x="1375710" y="2983494"/>
            <a:ext cx="10130490" cy="4228722"/>
            <a:chOff x="0" y="218847"/>
            <a:chExt cx="13960006" cy="18826262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B7F4B00-2C93-4AB2-8354-ACE5F683ABA6}"/>
                </a:ext>
              </a:extLst>
            </p:cNvPr>
            <p:cNvSpPr txBox="1"/>
            <p:nvPr/>
          </p:nvSpPr>
          <p:spPr>
            <a:xfrm>
              <a:off x="0" y="218847"/>
              <a:ext cx="8427320" cy="188262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Anaconda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Installing Libraries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Configuring GPU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Displaying Confusion Matrix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Data Loader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12C08C9-7C0B-44B1-AD0C-193023AE5750}"/>
                </a:ext>
              </a:extLst>
            </p:cNvPr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89B3857-2EFD-42AD-B168-CFDB81DEE57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893462"/>
            <a:ext cx="7366464" cy="602238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B4E3BDA3-C243-4C8E-AD15-9136F3D4A24F}"/>
              </a:ext>
            </a:extLst>
          </p:cNvPr>
          <p:cNvSpPr txBox="1"/>
          <p:nvPr/>
        </p:nvSpPr>
        <p:spPr>
          <a:xfrm>
            <a:off x="685800" y="1961119"/>
            <a:ext cx="6162601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4600" dirty="0">
                <a:solidFill>
                  <a:srgbClr val="244357"/>
                </a:solidFill>
                <a:latin typeface="Roboto Condensed Bold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39094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38820E2-1662-46CA-8354-2FE331C44AB4}"/>
              </a:ext>
            </a:extLst>
          </p:cNvPr>
          <p:cNvPicPr/>
          <p:nvPr/>
        </p:nvPicPr>
        <p:blipFill rotWithShape="1">
          <a:blip r:embed="rId2"/>
          <a:srcRect l="10304" t="13328" r="-26789" b="9370"/>
          <a:stretch/>
        </p:blipFill>
        <p:spPr bwMode="auto">
          <a:xfrm>
            <a:off x="9116291" y="5767186"/>
            <a:ext cx="8485909" cy="386212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515876"/>
            <a:ext cx="13563600" cy="970024"/>
            <a:chOff x="0" y="28575"/>
            <a:chExt cx="18084801" cy="5520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8084801" cy="452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FFFFFF"/>
                  </a:solidFill>
                  <a:latin typeface="Roboto Condensed Bold"/>
                </a:rPr>
                <a:t>DEVELOPMENT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4">
            <a:extLst>
              <a:ext uri="{FF2B5EF4-FFF2-40B4-BE49-F238E27FC236}">
                <a16:creationId xmlns:a16="http://schemas.microsoft.com/office/drawing/2014/main" id="{73D26F84-BD32-4F67-AF80-6EE050214B1B}"/>
              </a:ext>
            </a:extLst>
          </p:cNvPr>
          <p:cNvGrpSpPr/>
          <p:nvPr/>
        </p:nvGrpSpPr>
        <p:grpSpPr>
          <a:xfrm>
            <a:off x="1375710" y="2983494"/>
            <a:ext cx="10130490" cy="4183838"/>
            <a:chOff x="0" y="218847"/>
            <a:chExt cx="13960006" cy="18626438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B7F4B00-2C93-4AB2-8354-ACE5F683ABA6}"/>
                </a:ext>
              </a:extLst>
            </p:cNvPr>
            <p:cNvSpPr txBox="1"/>
            <p:nvPr/>
          </p:nvSpPr>
          <p:spPr>
            <a:xfrm>
              <a:off x="0" y="218847"/>
              <a:ext cx="9444789" cy="186264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New to UI Dev in Python &amp; PyQt5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Concurrency/Multi-threading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Component Loading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Integrating FER Model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endParaRPr lang="en-US" sz="3200" b="1" spc="114" dirty="0">
                <a:solidFill>
                  <a:srgbClr val="244357"/>
                </a:solidFill>
                <a:latin typeface="Roboto Condensed Bold"/>
              </a:endParaRP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12C08C9-7C0B-44B1-AD0C-193023AE5750}"/>
                </a:ext>
              </a:extLst>
            </p:cNvPr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8177007-8C22-42C2-A310-E967E201096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" t="4683" r="5519" b="4974"/>
          <a:stretch/>
        </p:blipFill>
        <p:spPr bwMode="auto">
          <a:xfrm>
            <a:off x="13701174" y="2277498"/>
            <a:ext cx="3901026" cy="3399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18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0EC892-C65B-4D8A-A567-4DD0F5558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29921"/>
          <a:stretch/>
        </p:blipFill>
        <p:spPr>
          <a:xfrm>
            <a:off x="9144000" y="2277498"/>
            <a:ext cx="4375914" cy="339940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27E1C6EC-2D6C-49C2-9625-BF6B007A5C29}"/>
              </a:ext>
            </a:extLst>
          </p:cNvPr>
          <p:cNvSpPr txBox="1"/>
          <p:nvPr/>
        </p:nvSpPr>
        <p:spPr>
          <a:xfrm>
            <a:off x="685800" y="1961119"/>
            <a:ext cx="6162601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4600" dirty="0">
                <a:solidFill>
                  <a:srgbClr val="244357"/>
                </a:solidFill>
                <a:latin typeface="Roboto Condensed Bold"/>
              </a:rPr>
              <a:t>LOCAL APPLICATION</a:t>
            </a:r>
          </a:p>
        </p:txBody>
      </p:sp>
    </p:spTree>
    <p:extLst>
      <p:ext uri="{BB962C8B-B14F-4D97-AF65-F5344CB8AC3E}">
        <p14:creationId xmlns:p14="http://schemas.microsoft.com/office/powerpoint/2010/main" val="1875499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515876"/>
            <a:ext cx="13563600" cy="970024"/>
            <a:chOff x="0" y="28575"/>
            <a:chExt cx="18084801" cy="5520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8084801" cy="452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FFFFFF"/>
                  </a:solidFill>
                  <a:latin typeface="Roboto Condensed Bold"/>
                </a:rPr>
                <a:t>DEVELOPMENT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4">
            <a:extLst>
              <a:ext uri="{FF2B5EF4-FFF2-40B4-BE49-F238E27FC236}">
                <a16:creationId xmlns:a16="http://schemas.microsoft.com/office/drawing/2014/main" id="{73D26F84-BD32-4F67-AF80-6EE050214B1B}"/>
              </a:ext>
            </a:extLst>
          </p:cNvPr>
          <p:cNvGrpSpPr/>
          <p:nvPr/>
        </p:nvGrpSpPr>
        <p:grpSpPr>
          <a:xfrm>
            <a:off x="1375710" y="2983494"/>
            <a:ext cx="10130490" cy="1606209"/>
            <a:chOff x="0" y="218847"/>
            <a:chExt cx="13960006" cy="7150840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B7F4B00-2C93-4AB2-8354-ACE5F683ABA6}"/>
                </a:ext>
              </a:extLst>
            </p:cNvPr>
            <p:cNvSpPr txBox="1"/>
            <p:nvPr/>
          </p:nvSpPr>
          <p:spPr>
            <a:xfrm>
              <a:off x="0" y="218847"/>
              <a:ext cx="9444789" cy="71508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Automated Deployment Plugins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 Condensed Bold"/>
                </a:rPr>
                <a:t>Heroku Build Packs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12C08C9-7C0B-44B1-AD0C-193023AE5750}"/>
                </a:ext>
              </a:extLst>
            </p:cNvPr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1F302B-5972-4AF6-A393-E65A068D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9016" y="2448086"/>
            <a:ext cx="3086305" cy="21415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CA7573-49DC-455C-AFDC-A2BF6F85A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" t="5480" r="44436" b="-5480"/>
          <a:stretch/>
        </p:blipFill>
        <p:spPr>
          <a:xfrm>
            <a:off x="8991600" y="2464402"/>
            <a:ext cx="5409573" cy="21252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8" name="Picture 4" descr="How To Pack Python Program Into Exe File | CODE FORESTS">
            <a:extLst>
              <a:ext uri="{FF2B5EF4-FFF2-40B4-BE49-F238E27FC236}">
                <a16:creationId xmlns:a16="http://schemas.microsoft.com/office/drawing/2014/main" id="{934127CD-A1CB-4CD0-82BA-E9B527D07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t="1009" r="1084" b="3132"/>
          <a:stretch/>
        </p:blipFill>
        <p:spPr bwMode="auto">
          <a:xfrm>
            <a:off x="8991600" y="4791245"/>
            <a:ext cx="8643721" cy="418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F9E71A17-D653-4F24-A8B0-65C1D64A8F42}"/>
              </a:ext>
            </a:extLst>
          </p:cNvPr>
          <p:cNvSpPr txBox="1"/>
          <p:nvPr/>
        </p:nvSpPr>
        <p:spPr>
          <a:xfrm>
            <a:off x="685800" y="1961119"/>
            <a:ext cx="6162601" cy="888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4600" dirty="0">
                <a:solidFill>
                  <a:srgbClr val="244357"/>
                </a:solidFill>
                <a:latin typeface="Roboto Condensed Bold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768638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79" t="1545" r="2127" b="84570"/>
          <a:stretch>
            <a:fillRect/>
          </a:stretch>
        </p:blipFill>
        <p:spPr>
          <a:xfrm>
            <a:off x="0" y="0"/>
            <a:ext cx="18288000" cy="147378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798946" y="2988897"/>
            <a:ext cx="9460354" cy="546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Project Aims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Background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Methodologies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System Architecture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Prototypes &amp; Design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Development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Demo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Testing &amp; Evaluation</a:t>
            </a:r>
          </a:p>
          <a:p>
            <a:pPr marL="604520" lvl="1" indent="-302260">
              <a:lnSpc>
                <a:spcPts val="3891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Future Work</a:t>
            </a:r>
          </a:p>
          <a:p>
            <a:pPr>
              <a:lnSpc>
                <a:spcPts val="3891"/>
              </a:lnSpc>
            </a:pPr>
            <a:endParaRPr lang="en-US" sz="2800" spc="70" dirty="0">
              <a:solidFill>
                <a:srgbClr val="244357"/>
              </a:solidFill>
              <a:latin typeface="Roboto"/>
            </a:endParaRPr>
          </a:p>
          <a:p>
            <a:pPr algn="l">
              <a:lnSpc>
                <a:spcPts val="3891"/>
              </a:lnSpc>
            </a:pPr>
            <a:endParaRPr lang="en-US" sz="2800" spc="70" dirty="0">
              <a:solidFill>
                <a:srgbClr val="244357"/>
              </a:solidFill>
              <a:latin typeface="Roboto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2110958"/>
            <a:ext cx="6145329" cy="2575027"/>
            <a:chOff x="0" y="0"/>
            <a:chExt cx="8193772" cy="3433370"/>
          </a:xfrm>
        </p:grpSpPr>
        <p:sp>
          <p:nvSpPr>
            <p:cNvPr id="5" name="TextBox 5"/>
            <p:cNvSpPr txBox="1"/>
            <p:nvPr/>
          </p:nvSpPr>
          <p:spPr>
            <a:xfrm>
              <a:off x="0" y="28575"/>
              <a:ext cx="8193772" cy="2119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14"/>
                </a:lnSpc>
              </a:pPr>
              <a:r>
                <a:rPr lang="en-US" sz="5500" spc="577" dirty="0">
                  <a:solidFill>
                    <a:srgbClr val="244357"/>
                  </a:solidFill>
                  <a:latin typeface="Roboto Condensed Bold"/>
                </a:rPr>
                <a:t>SUMMARY OF CONTENTS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11223"/>
              <a:ext cx="7342776" cy="922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4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2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0A4EFCB6-E60B-422A-BCF9-A58754B73508}"/>
              </a:ext>
            </a:extLst>
          </p:cNvPr>
          <p:cNvSpPr txBox="1"/>
          <p:nvPr/>
        </p:nvSpPr>
        <p:spPr>
          <a:xfrm>
            <a:off x="7815511" y="2091579"/>
            <a:ext cx="5507082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73"/>
              </a:lnSpc>
              <a:spcBef>
                <a:spcPct val="0"/>
              </a:spcBef>
            </a:pPr>
            <a:r>
              <a:rPr lang="en-US" sz="4600" spc="114" dirty="0">
                <a:solidFill>
                  <a:srgbClr val="244357"/>
                </a:solidFill>
                <a:latin typeface="Roboto Condensed"/>
              </a:rPr>
              <a:t>Main Topics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8465" r="73482" b="4495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19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75710" y="6142355"/>
            <a:ext cx="15883590" cy="159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 dirty="0">
                <a:solidFill>
                  <a:srgbClr val="FFFFFF"/>
                </a:solidFill>
                <a:latin typeface="Roboto Condensed"/>
              </a:rPr>
              <a:t>VIDEO LINK:</a:t>
            </a:r>
          </a:p>
          <a:p>
            <a:pPr algn="ctr">
              <a:lnSpc>
                <a:spcPts val="6439"/>
              </a:lnSpc>
            </a:pPr>
            <a:r>
              <a:rPr lang="en-US" sz="4600" u="sng" dirty="0">
                <a:solidFill>
                  <a:srgbClr val="FFFFFF"/>
                </a:solidFill>
                <a:latin typeface="Roboto Condensed"/>
              </a:rPr>
              <a:t>https://youtu.be/cFu9bzQoGSs</a:t>
            </a:r>
            <a:endParaRPr lang="en-US" sz="4599" u="sng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041850" y="1266825"/>
            <a:ext cx="8204299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FFFFFF"/>
                </a:solidFill>
                <a:latin typeface="Roboto Condensed Bold"/>
              </a:rPr>
              <a:t>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11954" y="3559733"/>
            <a:ext cx="12264090" cy="1583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600" dirty="0">
                <a:solidFill>
                  <a:srgbClr val="FFFFFF"/>
                </a:solidFill>
                <a:latin typeface="Roboto Condensed"/>
              </a:rPr>
              <a:t>THE WEB APPLICATION &amp; LOCAL APPLICATION WILL BE PRESENTED</a:t>
            </a:r>
            <a:endParaRPr lang="en-US" sz="4599" dirty="0">
              <a:solidFill>
                <a:srgbClr val="FFFFFF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62" r="66502" b="16491"/>
          <a:stretch>
            <a:fillRect/>
          </a:stretch>
        </p:blipFill>
        <p:spPr>
          <a:xfrm>
            <a:off x="0" y="0"/>
            <a:ext cx="6526329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4350" y="4366578"/>
            <a:ext cx="5497629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5500" spc="577" dirty="0">
                <a:solidFill>
                  <a:srgbClr val="FFFFFF"/>
                </a:solidFill>
                <a:latin typeface="Roboto Condensed Bold"/>
              </a:rPr>
              <a:t>TESTING &amp; EVALUATION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1273" y="9624131"/>
            <a:ext cx="1719189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Pixelast | Design and Tech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20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20667" y="1677519"/>
            <a:ext cx="10576059" cy="4690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20" lvl="1" indent="-302260">
              <a:lnSpc>
                <a:spcPts val="4060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State-of-the-art accuracy of VGG model achieved on FER2013 dataset is 72.7%</a:t>
            </a:r>
          </a:p>
          <a:p>
            <a:pPr marL="604520" lvl="1" indent="-302260">
              <a:lnSpc>
                <a:spcPts val="4060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The better model in this project which is a variation of the VGG-16 Model achieved an accuracy of 61% on test set</a:t>
            </a:r>
          </a:p>
          <a:p>
            <a:pPr marL="604520" lvl="1" indent="-302260">
              <a:lnSpc>
                <a:spcPts val="4060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Model was tested on 2 other datasets and results were compared</a:t>
            </a:r>
          </a:p>
          <a:p>
            <a:pPr marL="604520" lvl="1" indent="-302260">
              <a:lnSpc>
                <a:spcPts val="4060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Test occlusion of face and specific facial features and camera angles.</a:t>
            </a:r>
          </a:p>
          <a:p>
            <a:pPr marL="604520" lvl="1" indent="-302260">
              <a:lnSpc>
                <a:spcPts val="4060"/>
              </a:lnSpc>
              <a:buFont typeface="Arial"/>
              <a:buChar char="•"/>
            </a:pPr>
            <a:r>
              <a:rPr lang="en-US" sz="2800" spc="70" dirty="0">
                <a:solidFill>
                  <a:srgbClr val="244357"/>
                </a:solidFill>
                <a:latin typeface="Roboto"/>
              </a:rPr>
              <a:t>Testing model with participants and recording data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BB65406C-51DC-4CA7-8770-8C0CEEA82999}"/>
              </a:ext>
            </a:extLst>
          </p:cNvPr>
          <p:cNvSpPr txBox="1"/>
          <p:nvPr/>
        </p:nvSpPr>
        <p:spPr>
          <a:xfrm>
            <a:off x="6969451" y="675033"/>
            <a:ext cx="8981331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600" dirty="0">
                <a:solidFill>
                  <a:srgbClr val="244357"/>
                </a:solidFill>
                <a:latin typeface="Roboto Condensed Italics"/>
              </a:rPr>
              <a:t>Facial Expression Recognition Model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62" r="66502" b="16491"/>
          <a:stretch>
            <a:fillRect/>
          </a:stretch>
        </p:blipFill>
        <p:spPr>
          <a:xfrm>
            <a:off x="0" y="0"/>
            <a:ext cx="6526329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4350" y="4366578"/>
            <a:ext cx="5497629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5500" spc="577" dirty="0">
                <a:solidFill>
                  <a:srgbClr val="FFFFFF"/>
                </a:solidFill>
                <a:latin typeface="Roboto Condensed Bold"/>
              </a:rPr>
              <a:t>TESTING &amp; EVALUATION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1273" y="9624131"/>
            <a:ext cx="1719189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Pixelast | Design and Tech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8B6F54-FFDF-43D9-BB63-DF3D21ED99E7}"/>
              </a:ext>
            </a:extLst>
          </p:cNvPr>
          <p:cNvPicPr/>
          <p:nvPr/>
        </p:nvPicPr>
        <p:blipFill rotWithShape="1">
          <a:blip r:embed="rId3"/>
          <a:srcRect l="-3285" t="-2382" r="-4815" b="-5604"/>
          <a:stretch/>
        </p:blipFill>
        <p:spPr bwMode="auto">
          <a:xfrm>
            <a:off x="7738105" y="546804"/>
            <a:ext cx="8933281" cy="9229725"/>
          </a:xfrm>
          <a:prstGeom prst="rect">
            <a:avLst/>
          </a:prstGeom>
          <a:ln>
            <a:solidFill>
              <a:schemeClr val="bg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03803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62" r="66502" b="16491"/>
          <a:stretch>
            <a:fillRect/>
          </a:stretch>
        </p:blipFill>
        <p:spPr>
          <a:xfrm>
            <a:off x="0" y="0"/>
            <a:ext cx="6526329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4350" y="4366578"/>
            <a:ext cx="5497629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5500" spc="577" dirty="0">
                <a:solidFill>
                  <a:srgbClr val="FFFFFF"/>
                </a:solidFill>
                <a:latin typeface="Roboto Condensed Bold"/>
              </a:rPr>
              <a:t>TESTING &amp; EVALUATION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1273" y="9624131"/>
            <a:ext cx="1719189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Pixelast | Design and Tech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7E32F1-98A9-460C-8945-ABB7D6A4BAA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53400" y="523875"/>
            <a:ext cx="8356792" cy="91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35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62" r="66502" b="16491"/>
          <a:stretch>
            <a:fillRect/>
          </a:stretch>
        </p:blipFill>
        <p:spPr>
          <a:xfrm>
            <a:off x="0" y="0"/>
            <a:ext cx="6526329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4350" y="4366578"/>
            <a:ext cx="5497629" cy="158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5500" spc="577" dirty="0">
                <a:solidFill>
                  <a:srgbClr val="FFFFFF"/>
                </a:solidFill>
                <a:latin typeface="Roboto Condensed Bold"/>
              </a:rPr>
              <a:t>TESTING &amp;</a:t>
            </a:r>
          </a:p>
          <a:p>
            <a:pPr marL="0" lvl="0" indent="0" algn="ctr">
              <a:lnSpc>
                <a:spcPts val="6214"/>
              </a:lnSpc>
              <a:spcBef>
                <a:spcPct val="0"/>
              </a:spcBef>
            </a:pPr>
            <a:r>
              <a:rPr lang="en-US" sz="5500" spc="577" dirty="0">
                <a:solidFill>
                  <a:srgbClr val="FFFFFF"/>
                </a:solidFill>
                <a:latin typeface="Roboto Condensed Bold"/>
              </a:rPr>
              <a:t>EVALUATION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1273" y="9624131"/>
            <a:ext cx="1719189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Pixelast | Design and Tech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21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69451" y="675033"/>
            <a:ext cx="8981331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600" dirty="0">
                <a:solidFill>
                  <a:srgbClr val="244357"/>
                </a:solidFill>
                <a:latin typeface="Roboto Condensed Italics"/>
              </a:rPr>
              <a:t>Web App &amp; Local Application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BB961-42C4-4962-A4D0-DAE3618A7DEF}"/>
              </a:ext>
            </a:extLst>
          </p:cNvPr>
          <p:cNvSpPr/>
          <p:nvPr/>
        </p:nvSpPr>
        <p:spPr>
          <a:xfrm>
            <a:off x="6939634" y="1557100"/>
            <a:ext cx="10586366" cy="7411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Black-box system testing was conducted via GUI to ensure the integrated components and the system was working. </a:t>
            </a:r>
          </a:p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While developing white-box and grey-box testing were conducted to ensure that the code was robust and working. </a:t>
            </a:r>
          </a:p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When applicable modules were tested on their own before being integrated into the system.</a:t>
            </a:r>
          </a:p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Automated unit testing was performed on the local application</a:t>
            </a:r>
          </a:p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Both applications were evaluated by an expert and Nielsen’s heuristics</a:t>
            </a:r>
          </a:p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Separate usability studies were conducted to test both applications.</a:t>
            </a:r>
          </a:p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Impaired vision simulator was used on web app</a:t>
            </a:r>
          </a:p>
        </p:txBody>
      </p:sp>
    </p:spTree>
    <p:extLst>
      <p:ext uri="{BB962C8B-B14F-4D97-AF65-F5344CB8AC3E}">
        <p14:creationId xmlns:p14="http://schemas.microsoft.com/office/powerpoint/2010/main" val="1752171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62" r="66502" b="16491"/>
          <a:stretch>
            <a:fillRect/>
          </a:stretch>
        </p:blipFill>
        <p:spPr>
          <a:xfrm>
            <a:off x="0" y="0"/>
            <a:ext cx="6526329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4350" y="4366578"/>
            <a:ext cx="5497629" cy="158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4"/>
              </a:lnSpc>
            </a:pPr>
            <a:r>
              <a:rPr lang="en-US" sz="5500" spc="577">
                <a:solidFill>
                  <a:srgbClr val="FFFFFF"/>
                </a:solidFill>
                <a:latin typeface="Roboto Condensed Bold"/>
              </a:rPr>
              <a:t>TESTING &amp;</a:t>
            </a:r>
          </a:p>
          <a:p>
            <a:pPr marL="0" lvl="0" indent="0" algn="ctr">
              <a:lnSpc>
                <a:spcPts val="6214"/>
              </a:lnSpc>
              <a:spcBef>
                <a:spcPct val="0"/>
              </a:spcBef>
            </a:pPr>
            <a:r>
              <a:rPr lang="en-US" sz="5500" spc="577">
                <a:solidFill>
                  <a:srgbClr val="FFFFFF"/>
                </a:solidFill>
                <a:latin typeface="Roboto Condensed Bold"/>
              </a:rPr>
              <a:t>EVALUATION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1273" y="9624131"/>
            <a:ext cx="1719189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Pixelast | Design and Tech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22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BB961-42C4-4962-A4D0-DAE3618A7DEF}"/>
              </a:ext>
            </a:extLst>
          </p:cNvPr>
          <p:cNvSpPr/>
          <p:nvPr/>
        </p:nvSpPr>
        <p:spPr>
          <a:xfrm>
            <a:off x="6939634" y="1557100"/>
            <a:ext cx="9644077" cy="1102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4519" lvl="1" indent="-302260">
              <a:lnSpc>
                <a:spcPts val="4059"/>
              </a:lnSpc>
              <a:buFont typeface="Arial"/>
              <a:buChar char="•"/>
            </a:pPr>
            <a:r>
              <a:rPr lang="en-US" sz="2799" spc="69" dirty="0">
                <a:solidFill>
                  <a:srgbClr val="244357"/>
                </a:solidFill>
                <a:latin typeface="Roboto"/>
              </a:rPr>
              <a:t>Principles of Universal Design and Gestalt principles were considered throughout the development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E92085-262A-48F6-9B02-FEB439DD88F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855772"/>
            <a:ext cx="10016004" cy="5411927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C9055FDB-D16D-43B0-ABF7-1F9062FFB0BD}"/>
              </a:ext>
            </a:extLst>
          </p:cNvPr>
          <p:cNvSpPr txBox="1"/>
          <p:nvPr/>
        </p:nvSpPr>
        <p:spPr>
          <a:xfrm>
            <a:off x="6969451" y="675033"/>
            <a:ext cx="8981331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600" dirty="0">
                <a:solidFill>
                  <a:srgbClr val="244357"/>
                </a:solidFill>
                <a:latin typeface="Roboto Condensed Italics"/>
              </a:rPr>
              <a:t>Web App &amp; Local Application</a:t>
            </a:r>
          </a:p>
        </p:txBody>
      </p:sp>
    </p:spTree>
    <p:extLst>
      <p:ext uri="{BB962C8B-B14F-4D97-AF65-F5344CB8AC3E}">
        <p14:creationId xmlns:p14="http://schemas.microsoft.com/office/powerpoint/2010/main" val="3478693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515876"/>
            <a:ext cx="13563600" cy="970024"/>
            <a:chOff x="0" y="28575"/>
            <a:chExt cx="18084801" cy="5520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18084801" cy="452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FFFFFF"/>
                  </a:solidFill>
                  <a:latin typeface="Roboto Condensed Bold"/>
                </a:rPr>
                <a:t>CONCLUSIONS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4">
            <a:extLst>
              <a:ext uri="{FF2B5EF4-FFF2-40B4-BE49-F238E27FC236}">
                <a16:creationId xmlns:a16="http://schemas.microsoft.com/office/drawing/2014/main" id="{73D26F84-BD32-4F67-AF80-6EE050214B1B}"/>
              </a:ext>
            </a:extLst>
          </p:cNvPr>
          <p:cNvGrpSpPr/>
          <p:nvPr/>
        </p:nvGrpSpPr>
        <p:grpSpPr>
          <a:xfrm>
            <a:off x="891360" y="2277498"/>
            <a:ext cx="16988490" cy="3324628"/>
            <a:chOff x="-501455" y="-2924246"/>
            <a:chExt cx="17588444" cy="14801237"/>
          </a:xfrm>
        </p:grpSpPr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B7F4B00-2C93-4AB2-8354-ACE5F683ABA6}"/>
                </a:ext>
              </a:extLst>
            </p:cNvPr>
            <p:cNvSpPr txBox="1"/>
            <p:nvPr/>
          </p:nvSpPr>
          <p:spPr>
            <a:xfrm>
              <a:off x="-501455" y="-2924246"/>
              <a:ext cx="17588444" cy="148012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A way to display emotions on a timeline has been developed and made interactive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Both negative and positive emotions can be a sign of usability problems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Not all problems were expressed with facial expressions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Glasses had a significant negative effect on FER accuracy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C12C08C9-7C0B-44B1-AD0C-193023AE5750}"/>
                </a:ext>
              </a:extLst>
            </p:cNvPr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59037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62" r="66502" b="16491"/>
          <a:stretch>
            <a:fillRect/>
          </a:stretch>
        </p:blipFill>
        <p:spPr>
          <a:xfrm>
            <a:off x="0" y="0"/>
            <a:ext cx="6526329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4350" y="4600893"/>
            <a:ext cx="5497629" cy="801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14"/>
              </a:lnSpc>
              <a:spcBef>
                <a:spcPct val="0"/>
              </a:spcBef>
            </a:pPr>
            <a:r>
              <a:rPr lang="en-US" sz="5500" spc="577" dirty="0">
                <a:solidFill>
                  <a:srgbClr val="FFFFFF"/>
                </a:solidFill>
                <a:latin typeface="Roboto Condensed Bold"/>
              </a:rPr>
              <a:t>FUTURE 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24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552788E7-E8EE-41FA-9C1D-8A01F83200AA}"/>
              </a:ext>
            </a:extLst>
          </p:cNvPr>
          <p:cNvGrpSpPr/>
          <p:nvPr/>
        </p:nvGrpSpPr>
        <p:grpSpPr>
          <a:xfrm>
            <a:off x="2819400" y="800100"/>
            <a:ext cx="15563851" cy="7359066"/>
            <a:chOff x="0" y="-2916869"/>
            <a:chExt cx="20211415" cy="3276254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0AA30-08C1-4CE4-8E15-C4215F63A857}"/>
                </a:ext>
              </a:extLst>
            </p:cNvPr>
            <p:cNvSpPr txBox="1"/>
            <p:nvPr/>
          </p:nvSpPr>
          <p:spPr>
            <a:xfrm>
              <a:off x="5936393" y="-2916869"/>
              <a:ext cx="14275022" cy="327625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Other models/techniques </a:t>
              </a:r>
            </a:p>
            <a:p>
              <a:pPr marL="1143000" lvl="1" indent="-6858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Resnet</a:t>
              </a:r>
            </a:p>
            <a:p>
              <a:pPr marL="1143000" lvl="1" indent="-685800">
                <a:lnSpc>
                  <a:spcPct val="150000"/>
                </a:lnSpc>
                <a:spcAft>
                  <a:spcPts val="1800"/>
                </a:spcAft>
                <a:buFont typeface="Courier New" panose="02070309020205020404" pitchFamily="49" charset="0"/>
                <a:buChar char="o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Image Processing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Other datasets</a:t>
              </a:r>
            </a:p>
            <a:p>
              <a:pPr marL="1143000" lvl="1" indent="-6858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Usability study specific</a:t>
              </a:r>
            </a:p>
            <a:p>
              <a:pPr marL="1143000" lvl="1" indent="-685800">
                <a:lnSpc>
                  <a:spcPct val="150000"/>
                </a:lnSpc>
                <a:spcAft>
                  <a:spcPts val="1800"/>
                </a:spcAft>
                <a:buFont typeface="Courier New" panose="02070309020205020404" pitchFamily="49" charset="0"/>
                <a:buChar char="o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Include individuals with glasses in dataset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UI and usability improvements</a:t>
              </a:r>
            </a:p>
            <a:p>
              <a:pPr marL="1143000" lvl="1" indent="-685800">
                <a:lnSpc>
                  <a:spcPts val="6670"/>
                </a:lnSpc>
                <a:buFont typeface="Courier New" panose="02070309020205020404" pitchFamily="49" charset="0"/>
                <a:buChar char="o"/>
              </a:pPr>
              <a:r>
                <a:rPr lang="en-US" sz="3200" b="1" spc="114" dirty="0">
                  <a:solidFill>
                    <a:srgbClr val="244357"/>
                  </a:solidFill>
                  <a:latin typeface="Roboto" panose="020B0604020202020204" charset="0"/>
                  <a:ea typeface="Roboto" panose="020B0604020202020204" charset="0"/>
                </a:rPr>
                <a:t>Remove scrolling</a:t>
              </a:r>
            </a:p>
            <a:p>
              <a:pPr marL="685800" indent="-685800">
                <a:lnSpc>
                  <a:spcPts val="6670"/>
                </a:lnSpc>
                <a:buFont typeface="Arial" panose="020B0604020202020204" pitchFamily="34" charset="0"/>
                <a:buChar char="•"/>
              </a:pPr>
              <a:endParaRPr lang="en-US" sz="3200" b="1" spc="114" dirty="0">
                <a:solidFill>
                  <a:srgbClr val="244357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C40766-3BF2-4AE1-B0C2-8F8C4DEB3F64}"/>
                </a:ext>
              </a:extLst>
            </p:cNvPr>
            <p:cNvSpPr txBox="1"/>
            <p:nvPr/>
          </p:nvSpPr>
          <p:spPr>
            <a:xfrm>
              <a:off x="0" y="3778113"/>
              <a:ext cx="139600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29575" y="3538537"/>
            <a:ext cx="13428851" cy="3209925"/>
            <a:chOff x="0" y="0"/>
            <a:chExt cx="17905135" cy="4279900"/>
          </a:xfrm>
        </p:grpSpPr>
        <p:sp>
          <p:nvSpPr>
            <p:cNvPr id="3" name="AutoShape 3"/>
            <p:cNvSpPr/>
            <p:nvPr/>
          </p:nvSpPr>
          <p:spPr>
            <a:xfrm>
              <a:off x="1966356" y="4127500"/>
              <a:ext cx="14427200" cy="152400"/>
            </a:xfrm>
            <a:prstGeom prst="rect">
              <a:avLst/>
            </a:prstGeom>
            <a:solidFill>
              <a:srgbClr val="43C3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2377782" y="-28575"/>
              <a:ext cx="13149570" cy="2293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74"/>
                </a:lnSpc>
              </a:pPr>
              <a:r>
                <a:rPr lang="en-US" sz="5500" spc="577">
                  <a:solidFill>
                    <a:srgbClr val="43C3DD"/>
                  </a:solidFill>
                  <a:latin typeface="Roboto Condensed Bold"/>
                </a:rPr>
                <a:t>Thank you for listening!</a:t>
              </a:r>
            </a:p>
            <a:p>
              <a:pPr algn="ctr">
                <a:lnSpc>
                  <a:spcPts val="6875"/>
                </a:lnSpc>
              </a:pPr>
              <a:endParaRPr lang="en-US" sz="5500" spc="577">
                <a:solidFill>
                  <a:srgbClr val="43C3DD"/>
                </a:solidFill>
                <a:latin typeface="Roboto Condensed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36334"/>
              <a:ext cx="17905135" cy="1037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70"/>
                </a:lnSpc>
              </a:pPr>
              <a:r>
                <a:rPr lang="en-US" sz="4600" spc="114">
                  <a:solidFill>
                    <a:srgbClr val="43C3DD"/>
                  </a:solidFill>
                  <a:latin typeface="Roboto Condensed Bold"/>
                </a:rPr>
                <a:t>Please feel free to ask any questions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99" t="44713" r="799" b="43390"/>
          <a:stretch>
            <a:fillRect/>
          </a:stretch>
        </p:blipFill>
        <p:spPr>
          <a:xfrm>
            <a:off x="0" y="0"/>
            <a:ext cx="18288000" cy="14758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2322044"/>
            <a:ext cx="6145329" cy="2520322"/>
            <a:chOff x="0" y="0"/>
            <a:chExt cx="8193772" cy="3360430"/>
          </a:xfrm>
        </p:grpSpPr>
        <p:sp>
          <p:nvSpPr>
            <p:cNvPr id="4" name="TextBox 4"/>
            <p:cNvSpPr txBox="1"/>
            <p:nvPr/>
          </p:nvSpPr>
          <p:spPr>
            <a:xfrm>
              <a:off x="0" y="28575"/>
              <a:ext cx="8193772" cy="1078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244357"/>
                  </a:solidFill>
                  <a:latin typeface="Roboto Condensed Bold"/>
                </a:rPr>
                <a:t>PROJECT AIMS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319963"/>
              <a:ext cx="7342776" cy="183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73"/>
                </a:lnSpc>
                <a:spcBef>
                  <a:spcPct val="0"/>
                </a:spcBef>
              </a:pPr>
              <a:r>
                <a:rPr lang="en-US" sz="4600" spc="114" dirty="0">
                  <a:solidFill>
                    <a:srgbClr val="244357"/>
                  </a:solidFill>
                  <a:latin typeface="Roboto Condensed"/>
                </a:rPr>
                <a:t>WHAT IS THE PROJECT ABOUT?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798946" y="2296644"/>
            <a:ext cx="8641204" cy="3494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640"/>
              </a:lnSpc>
              <a:buFont typeface="Arial"/>
              <a:buChar char="•"/>
            </a:pPr>
            <a:r>
              <a:rPr lang="en-US" sz="3200" spc="80" dirty="0">
                <a:solidFill>
                  <a:srgbClr val="244357"/>
                </a:solidFill>
                <a:latin typeface="Roboto"/>
              </a:rPr>
              <a:t>The aim of the project is to provide a usability testing suite that can be used to test the usability of software and to investigate the use and applicability of facial expression recognition (FER) technology in usability testing.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443451"/>
            <a:ext cx="18288000" cy="8843549"/>
          </a:xfrm>
          <a:prstGeom prst="rect">
            <a:avLst/>
          </a:prstGeom>
          <a:solidFill>
            <a:srgbClr val="F2FAFF">
              <a:alpha val="94901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2322044"/>
            <a:ext cx="6145329" cy="1920247"/>
            <a:chOff x="0" y="0"/>
            <a:chExt cx="8193772" cy="2560330"/>
          </a:xfrm>
        </p:grpSpPr>
        <p:sp>
          <p:nvSpPr>
            <p:cNvPr id="4" name="TextBox 4"/>
            <p:cNvSpPr txBox="1"/>
            <p:nvPr/>
          </p:nvSpPr>
          <p:spPr>
            <a:xfrm>
              <a:off x="0" y="28575"/>
              <a:ext cx="8193772" cy="1078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244357"/>
                  </a:solidFill>
                  <a:latin typeface="Roboto Condensed Bold"/>
                </a:rPr>
                <a:t>BACKGROUND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34263"/>
              <a:ext cx="7342776" cy="922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73"/>
                </a:lnSpc>
                <a:spcBef>
                  <a:spcPct val="0"/>
                </a:spcBef>
              </a:pPr>
              <a:r>
                <a:rPr lang="en-US" sz="4600" spc="114" dirty="0">
                  <a:solidFill>
                    <a:srgbClr val="244357"/>
                  </a:solidFill>
                  <a:latin typeface="Roboto Condensed"/>
                </a:rPr>
                <a:t>EXISTING RESEARCH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4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10BF184A-F3CB-4C9E-BBA2-A6184F8012DE}"/>
              </a:ext>
            </a:extLst>
          </p:cNvPr>
          <p:cNvSpPr txBox="1"/>
          <p:nvPr/>
        </p:nvSpPr>
        <p:spPr>
          <a:xfrm>
            <a:off x="7798946" y="2296644"/>
            <a:ext cx="8203054" cy="3494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>
              <a:lnSpc>
                <a:spcPts val="4640"/>
              </a:lnSpc>
              <a:buFont typeface="Arial"/>
              <a:buChar char="•"/>
            </a:pPr>
            <a:r>
              <a:rPr lang="en-US" sz="3200" spc="80" dirty="0">
                <a:solidFill>
                  <a:srgbClr val="244357"/>
                </a:solidFill>
                <a:latin typeface="Roboto"/>
              </a:rPr>
              <a:t>Landowska </a:t>
            </a:r>
            <a:r>
              <a:rPr lang="en-US" sz="3200" spc="30" dirty="0">
                <a:solidFill>
                  <a:srgbClr val="244357"/>
                </a:solidFill>
                <a:latin typeface="Roboto"/>
              </a:rPr>
              <a:t>(2015) investigated the use of emotion analysis for usability testing.</a:t>
            </a:r>
          </a:p>
          <a:p>
            <a:pPr marL="690881" lvl="1" indent="-345440">
              <a:lnSpc>
                <a:spcPts val="4640"/>
              </a:lnSpc>
              <a:buFont typeface="Arial"/>
              <a:buChar char="•"/>
            </a:pPr>
            <a:r>
              <a:rPr lang="en-US" sz="3200" spc="80" dirty="0">
                <a:solidFill>
                  <a:srgbClr val="244357"/>
                </a:solidFill>
                <a:latin typeface="Roboto"/>
              </a:rPr>
              <a:t>Their research included various means of obtaining the emotion data, one of which was facial expression recognition.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443451"/>
            <a:ext cx="18288000" cy="8843549"/>
          </a:xfrm>
          <a:prstGeom prst="rect">
            <a:avLst/>
          </a:prstGeom>
          <a:solidFill>
            <a:srgbClr val="F2FAFF">
              <a:alpha val="94901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2343475"/>
            <a:ext cx="20432829" cy="808514"/>
            <a:chOff x="0" y="28575"/>
            <a:chExt cx="27243772" cy="1078018"/>
          </a:xfrm>
        </p:grpSpPr>
        <p:sp>
          <p:nvSpPr>
            <p:cNvPr id="4" name="TextBox 4"/>
            <p:cNvSpPr txBox="1"/>
            <p:nvPr/>
          </p:nvSpPr>
          <p:spPr>
            <a:xfrm>
              <a:off x="0" y="28575"/>
              <a:ext cx="8193772" cy="1078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244357"/>
                  </a:solidFill>
                  <a:latin typeface="Roboto Condensed Bold"/>
                </a:rPr>
                <a:t>BACKGROUND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193772" y="97370"/>
              <a:ext cx="19050000" cy="9404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5473"/>
                </a:lnSpc>
                <a:spcBef>
                  <a:spcPct val="0"/>
                </a:spcBef>
              </a:pPr>
              <a:r>
                <a:rPr lang="en-US" sz="4600" spc="114" dirty="0">
                  <a:solidFill>
                    <a:srgbClr val="244357"/>
                  </a:solidFill>
                  <a:latin typeface="Roboto Condensed"/>
                </a:rPr>
                <a:t>EXISTING APPLICATIONS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A34E8-9684-4E3C-A952-4636243A3AD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" t="10324" r="34631" b="705"/>
          <a:stretch/>
        </p:blipFill>
        <p:spPr bwMode="auto">
          <a:xfrm>
            <a:off x="685800" y="3874296"/>
            <a:ext cx="7780506" cy="5562600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A05FB8-BABE-4185-97FA-74DEDA160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1"/>
          <a:stretch/>
        </p:blipFill>
        <p:spPr>
          <a:xfrm>
            <a:off x="8871143" y="3874296"/>
            <a:ext cx="8454360" cy="556260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30233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60558" y="3349360"/>
            <a:ext cx="5539872" cy="553987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5400000">
            <a:off x="5407047" y="5760647"/>
            <a:ext cx="7626112" cy="196106"/>
            <a:chOff x="0" y="0"/>
            <a:chExt cx="22224365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22224364" cy="69850"/>
            </a:xfrm>
            <a:custGeom>
              <a:avLst/>
              <a:gdLst/>
              <a:ahLst/>
              <a:cxnLst/>
              <a:rect l="l" t="t" r="r" b="b"/>
              <a:pathLst>
                <a:path w="22224364" h="69850">
                  <a:moveTo>
                    <a:pt x="2193353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2224364" y="69850"/>
                  </a:lnTo>
                  <a:lnTo>
                    <a:pt x="22224364" y="0"/>
                  </a:lnTo>
                  <a:close/>
                </a:path>
              </a:pathLst>
            </a:custGeom>
            <a:solidFill>
              <a:srgbClr val="43C3DD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2915647" y="5760647"/>
            <a:ext cx="7626112" cy="196106"/>
            <a:chOff x="0" y="0"/>
            <a:chExt cx="22224365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22224364" cy="69850"/>
            </a:xfrm>
            <a:custGeom>
              <a:avLst/>
              <a:gdLst/>
              <a:ahLst/>
              <a:cxnLst/>
              <a:rect l="l" t="t" r="r" b="b"/>
              <a:pathLst>
                <a:path w="22224364" h="69850">
                  <a:moveTo>
                    <a:pt x="2193353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2224364" y="69850"/>
                  </a:lnTo>
                  <a:lnTo>
                    <a:pt x="22224364" y="0"/>
                  </a:lnTo>
                  <a:close/>
                </a:path>
              </a:pathLst>
            </a:custGeom>
            <a:solidFill>
              <a:srgbClr val="43C3DD"/>
            </a:solid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-2063259" y="5760647"/>
            <a:ext cx="7626112" cy="196106"/>
            <a:chOff x="0" y="0"/>
            <a:chExt cx="22224365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22224364" cy="69850"/>
            </a:xfrm>
            <a:custGeom>
              <a:avLst/>
              <a:gdLst/>
              <a:ahLst/>
              <a:cxnLst/>
              <a:rect l="l" t="t" r="r" b="b"/>
              <a:pathLst>
                <a:path w="22224364" h="69850">
                  <a:moveTo>
                    <a:pt x="2193353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2224364" y="69850"/>
                  </a:lnTo>
                  <a:lnTo>
                    <a:pt x="22224364" y="0"/>
                  </a:lnTo>
                  <a:close/>
                </a:path>
              </a:pathLst>
            </a:custGeom>
            <a:solidFill>
              <a:srgbClr val="43C3DD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alphaModFix amt="27000"/>
          </a:blip>
          <a:srcRect l="1179" t="1545" r="2127" b="84570"/>
          <a:stretch>
            <a:fillRect/>
          </a:stretch>
        </p:blipFill>
        <p:spPr>
          <a:xfrm>
            <a:off x="0" y="0"/>
            <a:ext cx="18288000" cy="147378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21291" y="3349360"/>
            <a:ext cx="5539872" cy="5539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071336" y="385993"/>
            <a:ext cx="6145329" cy="1920247"/>
            <a:chOff x="0" y="0"/>
            <a:chExt cx="8193772" cy="256033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8575"/>
              <a:ext cx="8193772" cy="1078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>
                  <a:solidFill>
                    <a:srgbClr val="244357"/>
                  </a:solidFill>
                  <a:latin typeface="Roboto Condensed Bold"/>
                </a:rPr>
                <a:t>METHODOLOGIES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434263"/>
              <a:ext cx="7342776" cy="922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7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 dirty="0">
                <a:solidFill>
                  <a:srgbClr val="244357"/>
                </a:solidFill>
                <a:latin typeface="Roboto"/>
              </a:rPr>
              <a:t>6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351AF0A9-3DF1-4772-A377-B50AD5604578}"/>
              </a:ext>
            </a:extLst>
          </p:cNvPr>
          <p:cNvSpPr txBox="1"/>
          <p:nvPr/>
        </p:nvSpPr>
        <p:spPr>
          <a:xfrm>
            <a:off x="1763307" y="2304372"/>
            <a:ext cx="750016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73"/>
              </a:lnSpc>
              <a:spcBef>
                <a:spcPct val="0"/>
              </a:spcBef>
            </a:pPr>
            <a:r>
              <a:rPr lang="en-US" sz="4600" spc="114" dirty="0">
                <a:solidFill>
                  <a:srgbClr val="244357"/>
                </a:solidFill>
                <a:latin typeface="Roboto Condensed"/>
              </a:rPr>
              <a:t>Scrum Agile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81AA80F5-B489-4C22-BC84-F1471307884E}"/>
              </a:ext>
            </a:extLst>
          </p:cNvPr>
          <p:cNvSpPr txBox="1"/>
          <p:nvPr/>
        </p:nvSpPr>
        <p:spPr>
          <a:xfrm>
            <a:off x="9144000" y="2304372"/>
            <a:ext cx="7574243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73"/>
              </a:lnSpc>
              <a:spcBef>
                <a:spcPct val="0"/>
              </a:spcBef>
            </a:pPr>
            <a:r>
              <a:rPr lang="en-US" sz="4600" spc="114" dirty="0">
                <a:solidFill>
                  <a:srgbClr val="244357"/>
                </a:solidFill>
                <a:latin typeface="Roboto Condensed"/>
              </a:rPr>
              <a:t>CRISP-DM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00410" y="9624131"/>
            <a:ext cx="938275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244357"/>
                </a:solidFill>
                <a:latin typeface="Roboto"/>
              </a:rPr>
              <a:t>Pixelast | Design and Tech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9891" r="67127" b="35762"/>
          <a:stretch>
            <a:fillRect/>
          </a:stretch>
        </p:blipFill>
        <p:spPr>
          <a:xfrm>
            <a:off x="11730884" y="0"/>
            <a:ext cx="6557116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4664" y="458165"/>
            <a:ext cx="10808505" cy="921359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385534" y="4757103"/>
            <a:ext cx="5497629" cy="158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14"/>
              </a:lnSpc>
              <a:spcBef>
                <a:spcPct val="0"/>
              </a:spcBef>
            </a:pPr>
            <a:r>
              <a:rPr lang="en-US" sz="5500" spc="577" dirty="0">
                <a:solidFill>
                  <a:srgbClr val="FFFFFF"/>
                </a:solidFill>
                <a:latin typeface="Roboto Condensed Bold"/>
              </a:rPr>
              <a:t>SYSTEM 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7000"/>
          </a:blip>
          <a:srcRect l="1179" t="1545" r="2127" b="84570"/>
          <a:stretch>
            <a:fillRect/>
          </a:stretch>
        </p:blipFill>
        <p:spPr>
          <a:xfrm>
            <a:off x="0" y="0"/>
            <a:ext cx="18288000" cy="14737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53573" y="5269427"/>
            <a:ext cx="14780855" cy="398887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071086" y="385993"/>
            <a:ext cx="10145829" cy="1920247"/>
            <a:chOff x="0" y="0"/>
            <a:chExt cx="13527772" cy="2560330"/>
          </a:xfrm>
        </p:grpSpPr>
        <p:sp>
          <p:nvSpPr>
            <p:cNvPr id="5" name="TextBox 5"/>
            <p:cNvSpPr txBox="1"/>
            <p:nvPr/>
          </p:nvSpPr>
          <p:spPr>
            <a:xfrm>
              <a:off x="0" y="28575"/>
              <a:ext cx="13527772" cy="1078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244357"/>
                  </a:solidFill>
                  <a:latin typeface="Roboto Condensed Bold"/>
                </a:rPr>
                <a:t>FER MODEL ARCHITECUTRE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34263"/>
              <a:ext cx="12122793" cy="922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7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2686" y="2210990"/>
            <a:ext cx="14901742" cy="231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640"/>
              </a:lnSpc>
              <a:buFont typeface="Arial"/>
              <a:buChar char="•"/>
            </a:pPr>
            <a:r>
              <a:rPr lang="en-US" sz="3200" spc="80" dirty="0">
                <a:solidFill>
                  <a:srgbClr val="244357"/>
                </a:solidFill>
                <a:latin typeface="Roboto"/>
              </a:rPr>
              <a:t>The model chosen is the VGG-16 model</a:t>
            </a:r>
          </a:p>
          <a:p>
            <a:pPr marL="690880" lvl="1" indent="-345440">
              <a:lnSpc>
                <a:spcPts val="4640"/>
              </a:lnSpc>
              <a:buFont typeface="Arial"/>
              <a:buChar char="•"/>
            </a:pPr>
            <a:r>
              <a:rPr lang="en-US" sz="3200" spc="80" dirty="0">
                <a:solidFill>
                  <a:srgbClr val="244357"/>
                </a:solidFill>
                <a:latin typeface="Roboto"/>
              </a:rPr>
              <a:t>It is an award winning Convolutional Neural Network (CNN) in 2014</a:t>
            </a:r>
          </a:p>
          <a:p>
            <a:pPr marL="690881" lvl="1" indent="-345440">
              <a:lnSpc>
                <a:spcPts val="4640"/>
              </a:lnSpc>
              <a:buFont typeface="Arial"/>
              <a:buChar char="•"/>
            </a:pPr>
            <a:r>
              <a:rPr lang="en-US" sz="3200" spc="80" dirty="0">
                <a:solidFill>
                  <a:srgbClr val="244357"/>
                </a:solidFill>
                <a:latin typeface="Roboto"/>
              </a:rPr>
              <a:t>It consists of 5 blocks </a:t>
            </a:r>
          </a:p>
          <a:p>
            <a:pPr marL="690880" lvl="1" indent="-345440" algn="l">
              <a:lnSpc>
                <a:spcPts val="4640"/>
              </a:lnSpc>
              <a:buFont typeface="Arial"/>
              <a:buChar char="•"/>
            </a:pPr>
            <a:r>
              <a:rPr lang="en-US" sz="3200" spc="80" dirty="0">
                <a:solidFill>
                  <a:srgbClr val="244357"/>
                </a:solidFill>
                <a:latin typeface="Roboto"/>
              </a:rPr>
              <a:t>Each block starts with convolutional layers followed by a pooling layer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5800" y="4056239"/>
            <a:ext cx="8331995" cy="46780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29436" y="2323738"/>
            <a:ext cx="7341746" cy="6410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9838" t="11289" r="6838" b="74410"/>
          <a:stretch>
            <a:fillRect/>
          </a:stretch>
        </p:blipFill>
        <p:spPr>
          <a:xfrm>
            <a:off x="0" y="0"/>
            <a:ext cx="18288000" cy="17616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515876"/>
            <a:ext cx="13411200" cy="4140098"/>
            <a:chOff x="0" y="28575"/>
            <a:chExt cx="13884538" cy="5520130"/>
          </a:xfrm>
        </p:grpSpPr>
        <p:sp>
          <p:nvSpPr>
            <p:cNvPr id="6" name="TextBox 6"/>
            <p:cNvSpPr txBox="1"/>
            <p:nvPr/>
          </p:nvSpPr>
          <p:spPr>
            <a:xfrm>
              <a:off x="0" y="28575"/>
              <a:ext cx="9270031" cy="1078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dirty="0">
                  <a:solidFill>
                    <a:srgbClr val="FFFFFF"/>
                  </a:solidFill>
                  <a:latin typeface="Roboto Condensed Bold"/>
                </a:rPr>
                <a:t>FRONT-END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05663"/>
              <a:ext cx="13884538" cy="33470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669"/>
                </a:lnSpc>
              </a:pPr>
              <a:endParaRPr sz="4600" dirty="0">
                <a:latin typeface="Roboto Condensed" panose="020B0604020202020204" charset="0"/>
                <a:ea typeface="Roboto Condensed" panose="020B0604020202020204" charset="0"/>
              </a:endParaRPr>
            </a:p>
            <a:p>
              <a:pPr>
                <a:lnSpc>
                  <a:spcPts val="6669"/>
                </a:lnSpc>
              </a:pPr>
              <a:r>
                <a:rPr lang="en-US" sz="4600" u="sng" spc="114" dirty="0">
                  <a:solidFill>
                    <a:srgbClr val="244357"/>
                  </a:solidFill>
                  <a:latin typeface="Roboto Condensed" panose="020B0604020202020204" charset="0"/>
                  <a:ea typeface="Roboto Condensed" panose="020B0604020202020204" charset="0"/>
                </a:rPr>
                <a:t>WEB</a:t>
              </a:r>
              <a:r>
                <a:rPr lang="en-US" sz="4600" spc="114" dirty="0">
                  <a:solidFill>
                    <a:srgbClr val="244357"/>
                  </a:solidFill>
                  <a:latin typeface="Roboto Condensed" panose="020B0604020202020204" charset="0"/>
                  <a:ea typeface="Roboto Condensed" panose="020B0604020202020204" charset="0"/>
                </a:rPr>
                <a:t> APPLICATION </a:t>
              </a:r>
            </a:p>
            <a:p>
              <a:pPr>
                <a:lnSpc>
                  <a:spcPts val="6669"/>
                </a:lnSpc>
              </a:pPr>
              <a:r>
                <a:rPr lang="en-US" sz="4600" spc="114" dirty="0">
                  <a:solidFill>
                    <a:srgbClr val="244357"/>
                  </a:solidFill>
                  <a:latin typeface="Roboto Condensed" panose="020B0604020202020204" charset="0"/>
                  <a:ea typeface="Roboto Condensed" panose="020B0604020202020204" charset="0"/>
                </a:rPr>
                <a:t>PROTOTYPES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895713"/>
              <a:ext cx="12613806" cy="652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5710" y="9052631"/>
            <a:ext cx="1650745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959"/>
              </a:lnSpc>
            </a:pPr>
            <a:r>
              <a:rPr lang="en-US" sz="4800" spc="504">
                <a:solidFill>
                  <a:srgbClr val="244357"/>
                </a:solidFill>
                <a:latin typeface="Roboto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662</Words>
  <Application>Microsoft Office PowerPoint</Application>
  <PresentationFormat>Custom</PresentationFormat>
  <Paragraphs>185</Paragraphs>
  <Slides>28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Roboto Condensed Bold</vt:lpstr>
      <vt:lpstr>Calibri</vt:lpstr>
      <vt:lpstr>Roboto</vt:lpstr>
      <vt:lpstr>Roboto Bold Italics</vt:lpstr>
      <vt:lpstr>Arial</vt:lpstr>
      <vt:lpstr>Roboto Condensed</vt:lpstr>
      <vt:lpstr>Roboto Condensed Italics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Challenge Blue Gradient Technology Wide Presentation</dc:title>
  <cp:lastModifiedBy>Damian Wojtowicz</cp:lastModifiedBy>
  <cp:revision>41</cp:revision>
  <dcterms:created xsi:type="dcterms:W3CDTF">2006-08-16T00:00:00Z</dcterms:created>
  <dcterms:modified xsi:type="dcterms:W3CDTF">2021-04-04T17:40:50Z</dcterms:modified>
  <dc:identifier>DAEQiZ4c3yI</dc:identifier>
</cp:coreProperties>
</file>